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1" r:id="rId6"/>
    <p:sldId id="266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>
        <p:scale>
          <a:sx n="70" d="100"/>
          <a:sy n="70" d="100"/>
        </p:scale>
        <p:origin x="-1158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A4DE3-4323-4E83-BB74-179CD764411A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A9B5E-25DA-41DC-B4E2-159E924D527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473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207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96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03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509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41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368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235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761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129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816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118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87B9-628C-43EA-BB9B-178463294B99}" type="datetimeFigureOut">
              <a:rPr lang="sk-SK" smtClean="0"/>
              <a:pPr/>
              <a:t>27. 1. 2015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77E74-3245-4D99-9FBC-B2E795E12E5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780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all.alphacoders.com/big.php?i=220203" TargetMode="External"/><Relationship Id="rId7" Type="http://schemas.openxmlformats.org/officeDocument/2006/relationships/hyperlink" Target="http://www.ivanbrooker.com/images/full/2013/05/09/creature-wallpapers-backgrounds_323930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atchcartoononline.com/thumbs/Futurama-Episode-103---I-Roommate.jpg" TargetMode="External"/><Relationship Id="rId5" Type="http://schemas.openxmlformats.org/officeDocument/2006/relationships/hyperlink" Target="http://upload.wikimedia.org/wikipedia/commons/thumb/d/d1/F%C3%A9lix_Nadar_1820-1910_portraits_Jules_Verne_(restoration).jpg/640px-F%C3%A9lix_Nadar_1820-1910_portraits_Jules_Verne_(restoration).jpg" TargetMode="External"/><Relationship Id="rId4" Type="http://schemas.openxmlformats.org/officeDocument/2006/relationships/hyperlink" Target="http://wikipedia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1WeBEdgjc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PQ5B7JaJj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6000" dirty="0" smtClean="0"/>
              <a:t>Sci-fi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fiction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82"/>
            <a:ext cx="9144000" cy="6867382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483768" y="1844824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0" dirty="0" smtClean="0">
                <a:solidFill>
                  <a:schemeClr val="bg2"/>
                </a:solidFill>
              </a:rPr>
              <a:t>Sci-fi</a:t>
            </a:r>
          </a:p>
          <a:p>
            <a:pPr algn="ctr"/>
            <a:r>
              <a:rPr lang="sk-SK" sz="3600" dirty="0" smtClean="0">
                <a:solidFill>
                  <a:schemeClr val="bg2"/>
                </a:solidFill>
              </a:rPr>
              <a:t>(</a:t>
            </a:r>
            <a:r>
              <a:rPr lang="sk-SK" sz="3600" dirty="0" err="1" smtClean="0">
                <a:solidFill>
                  <a:schemeClr val="bg2"/>
                </a:solidFill>
              </a:rPr>
              <a:t>Science</a:t>
            </a:r>
            <a:r>
              <a:rPr lang="sk-SK" sz="3600" dirty="0" smtClean="0">
                <a:solidFill>
                  <a:schemeClr val="bg2"/>
                </a:solidFill>
              </a:rPr>
              <a:t> </a:t>
            </a:r>
            <a:r>
              <a:rPr lang="sk-SK" sz="3600" dirty="0" err="1" smtClean="0">
                <a:solidFill>
                  <a:schemeClr val="bg2"/>
                </a:solidFill>
              </a:rPr>
              <a:t>fiction</a:t>
            </a:r>
            <a:r>
              <a:rPr lang="sk-SK" sz="3600" dirty="0" smtClean="0">
                <a:solidFill>
                  <a:schemeClr val="bg2"/>
                </a:solidFill>
              </a:rPr>
              <a:t>)</a:t>
            </a:r>
          </a:p>
          <a:p>
            <a:pPr algn="ctr"/>
            <a:r>
              <a:rPr lang="sk-SK" sz="2400" dirty="0" smtClean="0">
                <a:solidFill>
                  <a:schemeClr val="bg2"/>
                </a:solidFill>
              </a:rPr>
              <a:t>Marek </a:t>
            </a:r>
            <a:r>
              <a:rPr lang="sk-SK" sz="2400" dirty="0" err="1" smtClean="0">
                <a:solidFill>
                  <a:schemeClr val="bg2"/>
                </a:solidFill>
              </a:rPr>
              <a:t>Kačmár</a:t>
            </a:r>
            <a:r>
              <a:rPr lang="sk-SK" sz="2400" dirty="0" smtClean="0">
                <a:solidFill>
                  <a:schemeClr val="bg2"/>
                </a:solidFill>
              </a:rPr>
              <a:t> a Štefan Straka</a:t>
            </a:r>
          </a:p>
          <a:p>
            <a:pPr algn="ctr"/>
            <a:r>
              <a:rPr lang="sk-SK" sz="2400" dirty="0" smtClean="0">
                <a:solidFill>
                  <a:schemeClr val="bg2"/>
                </a:solidFill>
              </a:rPr>
              <a:t>2.A</a:t>
            </a:r>
            <a:endParaRPr lang="sk-SK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1121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" y="0"/>
            <a:ext cx="9144536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2"/>
                </a:solidFill>
              </a:rPr>
              <a:t>Zdroje</a:t>
            </a:r>
            <a:endParaRPr lang="sk-SK" dirty="0">
              <a:solidFill>
                <a:schemeClr val="bg2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99592" y="1484784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2"/>
                </a:solidFill>
                <a:hlinkClick r:id="rId3"/>
              </a:rPr>
              <a:t>http://wall.alphacoders.com/big.php?i=220203</a:t>
            </a:r>
            <a:endParaRPr lang="sk-SK" dirty="0" smtClean="0">
              <a:solidFill>
                <a:schemeClr val="bg2"/>
              </a:solidFill>
            </a:endParaRPr>
          </a:p>
          <a:p>
            <a:r>
              <a:rPr lang="sk-SK" dirty="0" smtClean="0">
                <a:solidFill>
                  <a:schemeClr val="bg2"/>
                </a:solidFill>
                <a:hlinkClick r:id="rId4"/>
              </a:rPr>
              <a:t>http://wikipedia.org</a:t>
            </a:r>
            <a:endParaRPr lang="sk-SK" dirty="0" smtClean="0">
              <a:solidFill>
                <a:schemeClr val="bg2"/>
              </a:solidFill>
            </a:endParaRPr>
          </a:p>
          <a:p>
            <a:r>
              <a:rPr lang="sk-SK" dirty="0">
                <a:solidFill>
                  <a:schemeClr val="bg2"/>
                </a:solidFill>
                <a:hlinkClick r:id="rId5"/>
              </a:rPr>
              <a:t>http://upload.wikimedia.org/wikipedia/commons/thumb/d/d1/F%C3%A9lix_Nadar_1820-1910_portraits_Jules_Verne_%28restoration%29.jpg/640px-F%C3%A9lix_Nadar_1820-1910_portraits_Jules_Verne_%</a:t>
            </a:r>
            <a:r>
              <a:rPr lang="sk-SK" dirty="0" smtClean="0">
                <a:solidFill>
                  <a:schemeClr val="bg2"/>
                </a:solidFill>
                <a:hlinkClick r:id="rId5"/>
              </a:rPr>
              <a:t>28restoration%29.jpg</a:t>
            </a:r>
            <a:endParaRPr lang="sk-SK" dirty="0" smtClean="0">
              <a:solidFill>
                <a:schemeClr val="bg2"/>
              </a:solidFill>
            </a:endParaRPr>
          </a:p>
          <a:p>
            <a:r>
              <a:rPr lang="sk-SK" dirty="0">
                <a:solidFill>
                  <a:schemeClr val="bg2"/>
                </a:solidFill>
                <a:hlinkClick r:id="rId6"/>
              </a:rPr>
              <a:t>http://www.watchcartoononline.com/thumbs/Futurama-Episode-103---</a:t>
            </a:r>
            <a:r>
              <a:rPr lang="sk-SK" dirty="0" err="1" smtClean="0">
                <a:solidFill>
                  <a:schemeClr val="bg2"/>
                </a:solidFill>
                <a:hlinkClick r:id="rId6"/>
              </a:rPr>
              <a:t>I-Roommate.jpg</a:t>
            </a:r>
            <a:endParaRPr lang="sk-SK" dirty="0" smtClean="0">
              <a:solidFill>
                <a:schemeClr val="bg2"/>
              </a:solidFill>
            </a:endParaRPr>
          </a:p>
          <a:p>
            <a:r>
              <a:rPr lang="sk-SK" dirty="0">
                <a:solidFill>
                  <a:schemeClr val="bg2"/>
                </a:solidFill>
                <a:hlinkClick r:id="rId7"/>
              </a:rPr>
              <a:t>http://</a:t>
            </a:r>
            <a:r>
              <a:rPr lang="sk-SK" dirty="0" smtClean="0">
                <a:solidFill>
                  <a:schemeClr val="bg2"/>
                </a:solidFill>
                <a:hlinkClick r:id="rId7"/>
              </a:rPr>
              <a:t>www.ivanbrooker.com/images/full/2013/05/09/creature-wallpapers-backgrounds_323930.jpg</a:t>
            </a:r>
            <a:endParaRPr lang="sk-SK" dirty="0" smtClean="0">
              <a:solidFill>
                <a:schemeClr val="bg2"/>
              </a:solidFill>
            </a:endParaRPr>
          </a:p>
          <a:p>
            <a:endParaRPr lang="sk-SK" dirty="0" smtClean="0">
              <a:solidFill>
                <a:schemeClr val="bg2"/>
              </a:solidFill>
            </a:endParaRPr>
          </a:p>
          <a:p>
            <a:endParaRPr lang="sk-SK" dirty="0" smtClean="0">
              <a:solidFill>
                <a:schemeClr val="bg2"/>
              </a:solidFill>
            </a:endParaRPr>
          </a:p>
          <a:p>
            <a:endParaRPr lang="sk-SK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378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sk-SK" sz="5400" dirty="0" smtClean="0">
                <a:solidFill>
                  <a:schemeClr val="bg2"/>
                </a:solidFill>
              </a:rPr>
              <a:t>Ďakujeme za pozornosť.</a:t>
            </a:r>
            <a:endParaRPr lang="sk-SK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64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" y="0"/>
            <a:ext cx="9144295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2"/>
                </a:solidFill>
              </a:rPr>
              <a:t>Definícia</a:t>
            </a:r>
            <a:endParaRPr lang="sk-SK" dirty="0">
              <a:solidFill>
                <a:schemeClr val="bg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11560" y="1844824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bg2"/>
                </a:solidFill>
              </a:rPr>
              <a:t>obraz sveta, spravidla premietnutý do budúcnosti, opiera o znalosti súčasnej vedy a techniky a o predpoklady jej vývoja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bg2"/>
                </a:solidFill>
              </a:rPr>
              <a:t>sci-fi podobné žánru </a:t>
            </a:r>
            <a:r>
              <a:rPr lang="sk-SK" sz="2400" dirty="0" err="1">
                <a:solidFill>
                  <a:schemeClr val="bg2"/>
                </a:solidFill>
              </a:rPr>
              <a:t>fantasy</a:t>
            </a:r>
            <a:endParaRPr lang="sk-SK" sz="2400" dirty="0">
              <a:solidFill>
                <a:schemeClr val="bg2"/>
              </a:solidFill>
            </a:endParaRPr>
          </a:p>
          <a:p>
            <a:r>
              <a:rPr lang="sk-SK" sz="2400" b="1" i="1" dirty="0" smtClean="0">
                <a:solidFill>
                  <a:schemeClr val="bg2"/>
                </a:solidFill>
              </a:rPr>
              <a:t>Znaky </a:t>
            </a:r>
            <a:r>
              <a:rPr lang="sk-SK" sz="2400" b="1" i="1" dirty="0">
                <a:solidFill>
                  <a:schemeClr val="bg2"/>
                </a:solidFill>
              </a:rPr>
              <a:t>sci-fi: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bg2"/>
                </a:solidFill>
              </a:rPr>
              <a:t> budúcnosť, iné dimenzie, mimozemské planéty, mimozemšťania, futuristická technológia, ...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149080"/>
            <a:ext cx="4176464" cy="23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66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2"/>
                </a:solidFill>
              </a:rPr>
              <a:t>História</a:t>
            </a:r>
            <a:endParaRPr lang="sk-SK" dirty="0">
              <a:solidFill>
                <a:schemeClr val="bg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5988" y="2348880"/>
            <a:ext cx="7200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bg2"/>
                </a:solidFill>
              </a:rPr>
              <a:t>zakladatelia </a:t>
            </a:r>
            <a:r>
              <a:rPr lang="sk-SK" sz="2400" dirty="0" err="1" smtClean="0">
                <a:solidFill>
                  <a:schemeClr val="bg2"/>
                </a:solidFill>
              </a:rPr>
              <a:t>Jules</a:t>
            </a:r>
            <a:r>
              <a:rPr lang="sk-SK" sz="2400" dirty="0" smtClean="0">
                <a:solidFill>
                  <a:schemeClr val="bg2"/>
                </a:solidFill>
              </a:rPr>
              <a:t> Verne a </a:t>
            </a:r>
            <a:r>
              <a:rPr lang="sk-SK" sz="2400" dirty="0" err="1" smtClean="0">
                <a:solidFill>
                  <a:schemeClr val="bg2"/>
                </a:solidFill>
              </a:rPr>
              <a:t>Herbert</a:t>
            </a:r>
            <a:r>
              <a:rPr lang="sk-SK" sz="2400" dirty="0" smtClean="0">
                <a:solidFill>
                  <a:schemeClr val="bg2"/>
                </a:solidFill>
              </a:rPr>
              <a:t> </a:t>
            </a:r>
            <a:r>
              <a:rPr lang="sk-SK" sz="2400" dirty="0" err="1" smtClean="0">
                <a:solidFill>
                  <a:schemeClr val="bg2"/>
                </a:solidFill>
              </a:rPr>
              <a:t>George</a:t>
            </a:r>
            <a:r>
              <a:rPr lang="sk-SK" sz="2400" dirty="0" smtClean="0">
                <a:solidFill>
                  <a:schemeClr val="bg2"/>
                </a:solidFill>
              </a:rPr>
              <a:t> </a:t>
            </a:r>
            <a:r>
              <a:rPr lang="sk-SK" sz="2400" dirty="0" err="1" smtClean="0">
                <a:solidFill>
                  <a:schemeClr val="bg2"/>
                </a:solidFill>
              </a:rPr>
              <a:t>Wells</a:t>
            </a:r>
            <a:endParaRPr lang="sk-SK" sz="2400" dirty="0" smtClean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bg2"/>
                </a:solidFill>
              </a:rPr>
              <a:t>najstaršie sci-fi dielo – Epos o </a:t>
            </a:r>
            <a:r>
              <a:rPr lang="sk-SK" sz="2400" dirty="0" err="1" smtClean="0">
                <a:solidFill>
                  <a:schemeClr val="bg2"/>
                </a:solidFill>
              </a:rPr>
              <a:t>Gilgamešovi</a:t>
            </a:r>
            <a:endParaRPr lang="sk-SK" sz="2400" dirty="0" smtClean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bg2"/>
                </a:solidFill>
              </a:rPr>
              <a:t>veľký rozvoj v 20. storočí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bg2"/>
                </a:solidFill>
              </a:rPr>
              <a:t>vzťahy medzi technológiou, spoločnosťou a </a:t>
            </a:r>
            <a:r>
              <a:rPr lang="sk-SK" sz="2400" dirty="0" err="1" smtClean="0">
                <a:solidFill>
                  <a:schemeClr val="bg2"/>
                </a:solidFill>
              </a:rPr>
              <a:t>individuálom</a:t>
            </a:r>
            <a:endParaRPr lang="sk-SK" sz="2400" dirty="0" smtClean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bg2"/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068960"/>
            <a:ext cx="2274376" cy="3184127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7020272" y="625308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solidFill>
                  <a:schemeClr val="bg1"/>
                </a:solidFill>
              </a:rPr>
              <a:t>Jules</a:t>
            </a:r>
            <a:r>
              <a:rPr lang="sk-SK" dirty="0" smtClean="0">
                <a:solidFill>
                  <a:schemeClr val="bg1"/>
                </a:solidFill>
              </a:rPr>
              <a:t> Verne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8395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7" y="-6836"/>
            <a:ext cx="9145247" cy="6864836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2"/>
                </a:solidFill>
              </a:rPr>
              <a:t>Filmy a Seriály</a:t>
            </a:r>
            <a:endParaRPr lang="sk-SK" dirty="0">
              <a:solidFill>
                <a:schemeClr val="bg2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115616" y="1484784"/>
            <a:ext cx="5760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u="sng" dirty="0">
                <a:solidFill>
                  <a:schemeClr val="bg2"/>
                </a:solidFill>
              </a:rPr>
              <a:t>20. storočie</a:t>
            </a:r>
            <a:r>
              <a:rPr lang="sk-SK" sz="2400" dirty="0">
                <a:solidFill>
                  <a:schemeClr val="bg2"/>
                </a:solidFill>
              </a:rPr>
              <a:t>:</a:t>
            </a:r>
          </a:p>
          <a:p>
            <a:r>
              <a:rPr lang="sk-SK" sz="2400" dirty="0">
                <a:solidFill>
                  <a:schemeClr val="bg2"/>
                </a:solidFill>
              </a:rPr>
              <a:t>60. roky – seriály Pán času(</a:t>
            </a:r>
            <a:r>
              <a:rPr lang="sk-SK" sz="2400" dirty="0" err="1">
                <a:solidFill>
                  <a:schemeClr val="bg2"/>
                </a:solidFill>
              </a:rPr>
              <a:t>Doctor</a:t>
            </a:r>
            <a:r>
              <a:rPr lang="sk-SK" sz="2400" dirty="0">
                <a:solidFill>
                  <a:schemeClr val="bg2"/>
                </a:solidFill>
              </a:rPr>
              <a:t> </a:t>
            </a:r>
            <a:r>
              <a:rPr lang="sk-SK" sz="2400" dirty="0" err="1">
                <a:solidFill>
                  <a:schemeClr val="bg2"/>
                </a:solidFill>
              </a:rPr>
              <a:t>Who</a:t>
            </a:r>
            <a:r>
              <a:rPr lang="sk-SK" sz="2400" dirty="0">
                <a:solidFill>
                  <a:schemeClr val="bg2"/>
                </a:solidFill>
              </a:rPr>
              <a:t>) a </a:t>
            </a:r>
            <a:r>
              <a:rPr lang="sk-SK" sz="2400" dirty="0" err="1">
                <a:solidFill>
                  <a:schemeClr val="bg2"/>
                </a:solidFill>
              </a:rPr>
              <a:t>Star</a:t>
            </a:r>
            <a:r>
              <a:rPr lang="sk-SK" sz="2400" dirty="0">
                <a:solidFill>
                  <a:schemeClr val="bg2"/>
                </a:solidFill>
              </a:rPr>
              <a:t> </a:t>
            </a:r>
            <a:r>
              <a:rPr lang="sk-SK" sz="2400" dirty="0" err="1">
                <a:solidFill>
                  <a:schemeClr val="bg2"/>
                </a:solidFill>
              </a:rPr>
              <a:t>Trek</a:t>
            </a:r>
            <a:endParaRPr lang="sk-SK" sz="2400" dirty="0">
              <a:solidFill>
                <a:schemeClr val="bg2"/>
              </a:solidFill>
            </a:endParaRPr>
          </a:p>
          <a:p>
            <a:r>
              <a:rPr lang="sk-SK" sz="2400" dirty="0">
                <a:solidFill>
                  <a:schemeClr val="bg2"/>
                </a:solidFill>
              </a:rPr>
              <a:t>70. roky – Hviezdne vojny, Votrelec</a:t>
            </a:r>
          </a:p>
          <a:p>
            <a:r>
              <a:rPr lang="sk-SK" sz="2400" dirty="0">
                <a:solidFill>
                  <a:schemeClr val="bg2"/>
                </a:solidFill>
              </a:rPr>
              <a:t>80. roky – </a:t>
            </a:r>
            <a:r>
              <a:rPr lang="sk-SK" sz="2400" dirty="0" err="1">
                <a:solidFill>
                  <a:schemeClr val="bg2"/>
                </a:solidFill>
              </a:rPr>
              <a:t>Blade</a:t>
            </a:r>
            <a:r>
              <a:rPr lang="sk-SK" sz="2400" dirty="0">
                <a:solidFill>
                  <a:schemeClr val="bg2"/>
                </a:solidFill>
              </a:rPr>
              <a:t> </a:t>
            </a:r>
            <a:r>
              <a:rPr lang="sk-SK" sz="2400" dirty="0" err="1">
                <a:solidFill>
                  <a:schemeClr val="bg2"/>
                </a:solidFill>
              </a:rPr>
              <a:t>Runner</a:t>
            </a:r>
            <a:endParaRPr lang="sk-SK" sz="2400" dirty="0">
              <a:solidFill>
                <a:schemeClr val="bg2"/>
              </a:solidFill>
            </a:endParaRPr>
          </a:p>
          <a:p>
            <a:r>
              <a:rPr lang="sk-SK" sz="2400" dirty="0">
                <a:solidFill>
                  <a:schemeClr val="bg2"/>
                </a:solidFill>
              </a:rPr>
              <a:t>90. roky – film </a:t>
            </a:r>
            <a:r>
              <a:rPr lang="sk-SK" sz="2400" dirty="0" err="1">
                <a:solidFill>
                  <a:schemeClr val="bg2"/>
                </a:solidFill>
              </a:rPr>
              <a:t>Matrix</a:t>
            </a:r>
            <a:endParaRPr lang="sk-SK" sz="2400" dirty="0">
              <a:solidFill>
                <a:schemeClr val="bg2"/>
              </a:solidFill>
            </a:endParaRPr>
          </a:p>
          <a:p>
            <a:r>
              <a:rPr lang="sk-SK" sz="2400" dirty="0">
                <a:solidFill>
                  <a:schemeClr val="bg2"/>
                </a:solidFill>
              </a:rPr>
              <a:t> </a:t>
            </a:r>
            <a:r>
              <a:rPr lang="sk-SK" sz="2400" i="1" u="sng" dirty="0">
                <a:solidFill>
                  <a:schemeClr val="bg2"/>
                </a:solidFill>
              </a:rPr>
              <a:t>21. storočie </a:t>
            </a:r>
            <a:r>
              <a:rPr lang="sk-SK" sz="2400" dirty="0">
                <a:solidFill>
                  <a:schemeClr val="bg2"/>
                </a:solidFill>
              </a:rPr>
              <a:t>– </a:t>
            </a:r>
            <a:r>
              <a:rPr lang="sk-SK" sz="2400" dirty="0" err="1">
                <a:solidFill>
                  <a:schemeClr val="bg2"/>
                </a:solidFill>
              </a:rPr>
              <a:t>Final</a:t>
            </a:r>
            <a:r>
              <a:rPr lang="sk-SK" sz="2400" dirty="0">
                <a:solidFill>
                  <a:schemeClr val="bg2"/>
                </a:solidFill>
              </a:rPr>
              <a:t> </a:t>
            </a:r>
            <a:r>
              <a:rPr lang="sk-SK" sz="2400" dirty="0" err="1">
                <a:solidFill>
                  <a:schemeClr val="bg2"/>
                </a:solidFill>
              </a:rPr>
              <a:t>Fantasy</a:t>
            </a:r>
            <a:r>
              <a:rPr lang="sk-SK" sz="2400" dirty="0">
                <a:solidFill>
                  <a:schemeClr val="bg2"/>
                </a:solidFill>
              </a:rPr>
              <a:t>: Esencia života, seriály </a:t>
            </a:r>
            <a:r>
              <a:rPr lang="sk-SK" sz="2400" dirty="0" err="1">
                <a:solidFill>
                  <a:schemeClr val="bg2"/>
                </a:solidFill>
              </a:rPr>
              <a:t>Stargate</a:t>
            </a:r>
            <a:r>
              <a:rPr lang="sk-SK" sz="2400" dirty="0">
                <a:solidFill>
                  <a:schemeClr val="bg2"/>
                </a:solidFill>
              </a:rPr>
              <a:t> SG-1, </a:t>
            </a:r>
            <a:r>
              <a:rPr lang="sk-SK" sz="2400" dirty="0" err="1">
                <a:solidFill>
                  <a:schemeClr val="bg2"/>
                </a:solidFill>
              </a:rPr>
              <a:t>Battlestar</a:t>
            </a:r>
            <a:r>
              <a:rPr lang="sk-SK" sz="2400" dirty="0">
                <a:solidFill>
                  <a:schemeClr val="bg2"/>
                </a:solidFill>
              </a:rPr>
              <a:t> </a:t>
            </a:r>
            <a:r>
              <a:rPr lang="sk-SK" sz="2400" dirty="0" err="1" smtClean="0">
                <a:solidFill>
                  <a:schemeClr val="bg2"/>
                </a:solidFill>
              </a:rPr>
              <a:t>Galactica</a:t>
            </a:r>
            <a:r>
              <a:rPr lang="sk-SK" sz="2400" dirty="0" smtClean="0">
                <a:solidFill>
                  <a:schemeClr val="bg2"/>
                </a:solidFill>
              </a:rPr>
              <a:t>, animovaná </a:t>
            </a:r>
            <a:r>
              <a:rPr lang="sk-SK" sz="2400" dirty="0" err="1" smtClean="0">
                <a:solidFill>
                  <a:schemeClr val="bg2"/>
                </a:solidFill>
              </a:rPr>
              <a:t>Futurama</a:t>
            </a:r>
            <a:r>
              <a:rPr lang="sk-SK" sz="2400" dirty="0" smtClean="0">
                <a:solidFill>
                  <a:schemeClr val="bg2"/>
                </a:solidFill>
              </a:rPr>
              <a:t> a mnoho iných </a:t>
            </a:r>
            <a:endParaRPr lang="sk-SK" sz="2400" dirty="0">
              <a:solidFill>
                <a:schemeClr val="bg2"/>
              </a:solidFill>
            </a:endParaRPr>
          </a:p>
          <a:p>
            <a:r>
              <a:rPr lang="sk-SK" sz="2400" dirty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96752"/>
            <a:ext cx="253022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520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Team </a:t>
            </a:r>
            <a:r>
              <a:rPr lang="sk-SK" dirty="0" err="1" smtClean="0">
                <a:solidFill>
                  <a:schemeClr val="bg1"/>
                </a:solidFill>
              </a:rPr>
              <a:t>Fortress</a:t>
            </a:r>
            <a:r>
              <a:rPr lang="sk-SK" dirty="0" smtClean="0">
                <a:solidFill>
                  <a:schemeClr val="bg1"/>
                </a:solidFill>
              </a:rPr>
              <a:t> 2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3528" y="1628800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sz="2400" dirty="0">
                <a:solidFill>
                  <a:schemeClr val="bg2"/>
                </a:solidFill>
              </a:rPr>
              <a:t>Team </a:t>
            </a:r>
            <a:r>
              <a:rPr lang="cs-CZ" sz="2400" dirty="0" err="1">
                <a:solidFill>
                  <a:schemeClr val="bg2"/>
                </a:solidFill>
              </a:rPr>
              <a:t>Fortress</a:t>
            </a:r>
            <a:r>
              <a:rPr lang="cs-CZ" sz="2400" dirty="0">
                <a:solidFill>
                  <a:schemeClr val="bg2"/>
                </a:solidFill>
              </a:rPr>
              <a:t> 2 </a:t>
            </a:r>
            <a:r>
              <a:rPr lang="cs-CZ" sz="2400" dirty="0" err="1">
                <a:solidFill>
                  <a:schemeClr val="bg2"/>
                </a:solidFill>
              </a:rPr>
              <a:t>vyzerá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vďaka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svojej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komiksovej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grafike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skvele</a:t>
            </a:r>
            <a:r>
              <a:rPr lang="cs-CZ" sz="2400" dirty="0">
                <a:solidFill>
                  <a:schemeClr val="bg2"/>
                </a:solidFill>
              </a:rPr>
              <a:t> na tri roky </a:t>
            </a:r>
            <a:r>
              <a:rPr lang="cs-CZ" sz="2400" dirty="0" err="1">
                <a:solidFill>
                  <a:schemeClr val="bg2"/>
                </a:solidFill>
              </a:rPr>
              <a:t>starú</a:t>
            </a:r>
            <a:r>
              <a:rPr lang="cs-CZ" sz="2400" dirty="0">
                <a:solidFill>
                  <a:schemeClr val="bg2"/>
                </a:solidFill>
              </a:rPr>
              <a:t> hru. Oproti </a:t>
            </a:r>
            <a:r>
              <a:rPr lang="cs-CZ" sz="2400" dirty="0" err="1" smtClean="0">
                <a:solidFill>
                  <a:schemeClr val="bg2"/>
                </a:solidFill>
              </a:rPr>
              <a:t>realistickejším</a:t>
            </a:r>
            <a:r>
              <a:rPr lang="cs-CZ" sz="2400" dirty="0" smtClean="0">
                <a:solidFill>
                  <a:schemeClr val="bg2"/>
                </a:solidFill>
              </a:rPr>
              <a:t> grafickým </a:t>
            </a:r>
            <a:r>
              <a:rPr lang="cs-CZ" sz="2400" dirty="0" err="1">
                <a:solidFill>
                  <a:schemeClr val="bg2"/>
                </a:solidFill>
              </a:rPr>
              <a:t>štýlom</a:t>
            </a:r>
            <a:r>
              <a:rPr lang="cs-CZ" sz="2400" dirty="0">
                <a:solidFill>
                  <a:schemeClr val="bg2"/>
                </a:solidFill>
              </a:rPr>
              <a:t> má </a:t>
            </a:r>
            <a:r>
              <a:rPr lang="cs-CZ" sz="2400" dirty="0" err="1">
                <a:solidFill>
                  <a:schemeClr val="bg2"/>
                </a:solidFill>
              </a:rPr>
              <a:t>štýl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v Team </a:t>
            </a:r>
            <a:r>
              <a:rPr lang="cs-CZ" sz="2400" dirty="0" err="1">
                <a:solidFill>
                  <a:schemeClr val="bg2"/>
                </a:solidFill>
              </a:rPr>
              <a:t>Fortress</a:t>
            </a:r>
            <a:r>
              <a:rPr lang="cs-CZ" sz="2400" dirty="0">
                <a:solidFill>
                  <a:schemeClr val="bg2"/>
                </a:solidFill>
              </a:rPr>
              <a:t> 2 </a:t>
            </a:r>
            <a:r>
              <a:rPr lang="cs-CZ" sz="2400" dirty="0" err="1">
                <a:solidFill>
                  <a:schemeClr val="bg2"/>
                </a:solidFill>
              </a:rPr>
              <a:t>dalšiu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veľkú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výhodu – je </a:t>
            </a:r>
            <a:r>
              <a:rPr lang="cs-CZ" sz="2400" dirty="0" err="1">
                <a:solidFill>
                  <a:schemeClr val="bg2"/>
                </a:solidFill>
              </a:rPr>
              <a:t>prehliadne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vidieť</a:t>
            </a:r>
            <a:r>
              <a:rPr lang="cs-CZ" sz="2400" dirty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čo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sa</a:t>
            </a:r>
            <a:r>
              <a:rPr lang="cs-CZ" sz="2400" dirty="0">
                <a:solidFill>
                  <a:schemeClr val="bg2"/>
                </a:solidFill>
              </a:rPr>
              <a:t> v </a:t>
            </a:r>
            <a:r>
              <a:rPr lang="cs-CZ" sz="2400" dirty="0" err="1">
                <a:solidFill>
                  <a:schemeClr val="bg2"/>
                </a:solidFill>
              </a:rPr>
              <a:t>hre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deje</a:t>
            </a:r>
            <a:r>
              <a:rPr lang="cs-CZ" sz="2400" dirty="0">
                <a:solidFill>
                  <a:schemeClr val="bg2"/>
                </a:solidFill>
              </a:rPr>
              <a:t>. </a:t>
            </a:r>
            <a:r>
              <a:rPr lang="cs-CZ" sz="2400" dirty="0" err="1">
                <a:solidFill>
                  <a:schemeClr val="bg2"/>
                </a:solidFill>
              </a:rPr>
              <a:t>Vďaka</a:t>
            </a:r>
            <a:r>
              <a:rPr lang="cs-CZ" sz="2400" dirty="0">
                <a:solidFill>
                  <a:schemeClr val="bg2"/>
                </a:solidFill>
              </a:rPr>
              <a:t> tomu </a:t>
            </a:r>
            <a:r>
              <a:rPr lang="cs-CZ" sz="2400" dirty="0" err="1">
                <a:solidFill>
                  <a:schemeClr val="bg2"/>
                </a:solidFill>
              </a:rPr>
              <a:t>sa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dajú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lepšie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rozlíšiť</a:t>
            </a:r>
            <a:r>
              <a:rPr lang="cs-CZ" sz="2400" dirty="0" smtClean="0">
                <a:solidFill>
                  <a:schemeClr val="bg2"/>
                </a:solidFill>
              </a:rPr>
              <a:t> jednotlivé </a:t>
            </a:r>
            <a:r>
              <a:rPr lang="cs-CZ" sz="2400" dirty="0" err="1" smtClean="0">
                <a:solidFill>
                  <a:schemeClr val="bg2"/>
                </a:solidFill>
              </a:rPr>
              <a:t>herné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triedy</a:t>
            </a:r>
            <a:r>
              <a:rPr lang="cs-CZ" sz="2400" dirty="0">
                <a:solidFill>
                  <a:schemeClr val="bg2"/>
                </a:solidFill>
              </a:rPr>
              <a:t> aj na </a:t>
            </a:r>
            <a:r>
              <a:rPr lang="cs-CZ" sz="2400" dirty="0" err="1" smtClean="0">
                <a:solidFill>
                  <a:schemeClr val="bg2"/>
                </a:solidFill>
              </a:rPr>
              <a:t>diaľku</a:t>
            </a:r>
            <a:r>
              <a:rPr lang="cs-CZ" sz="2400" dirty="0" smtClean="0">
                <a:solidFill>
                  <a:schemeClr val="bg2"/>
                </a:solidFill>
              </a:rPr>
              <a:t>, </a:t>
            </a:r>
            <a:r>
              <a:rPr lang="cs-CZ" sz="2400" dirty="0" err="1">
                <a:solidFill>
                  <a:schemeClr val="bg2"/>
                </a:solidFill>
              </a:rPr>
              <a:t>čo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pomáha</a:t>
            </a:r>
            <a:r>
              <a:rPr lang="cs-CZ" sz="2400" dirty="0">
                <a:solidFill>
                  <a:schemeClr val="bg2"/>
                </a:solidFill>
              </a:rPr>
              <a:t> k </a:t>
            </a:r>
            <a:r>
              <a:rPr lang="cs-CZ" sz="2400" dirty="0" err="1">
                <a:solidFill>
                  <a:schemeClr val="bg2"/>
                </a:solidFill>
              </a:rPr>
              <a:t>rozhodnutiu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čo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robiť</a:t>
            </a:r>
            <a:r>
              <a:rPr lang="cs-CZ" sz="2400" dirty="0">
                <a:solidFill>
                  <a:schemeClr val="bg2"/>
                </a:solidFill>
              </a:rPr>
              <a:t> .</a:t>
            </a:r>
            <a:endParaRPr lang="sk-SK" sz="2400" dirty="0">
              <a:solidFill>
                <a:schemeClr val="bg2"/>
              </a:solidFill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cs-CZ" dirty="0"/>
          </a:p>
        </p:txBody>
      </p:sp>
      <p:pic>
        <p:nvPicPr>
          <p:cNvPr id="7" name="Obrázok 6" descr="tf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789040"/>
            <a:ext cx="4502395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66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1520" y="1700808"/>
            <a:ext cx="41764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1.</a:t>
            </a:r>
          </a:p>
          <a:p>
            <a:r>
              <a:rPr lang="sk-SK" dirty="0" err="1" smtClean="0">
                <a:solidFill>
                  <a:schemeClr val="bg1"/>
                </a:solidFill>
              </a:rPr>
              <a:t>X-Men</a:t>
            </a:r>
            <a:r>
              <a:rPr lang="sk-SK" dirty="0" smtClean="0">
                <a:solidFill>
                  <a:schemeClr val="bg1"/>
                </a:solidFill>
              </a:rPr>
              <a:t>: Budúca minulosť </a:t>
            </a:r>
            <a:r>
              <a:rPr lang="en-US" dirty="0" smtClean="0">
                <a:solidFill>
                  <a:schemeClr val="bg1"/>
                </a:solidFill>
              </a:rPr>
              <a:t>(2014)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162 hodnotení užívateľov, priemer 85.15 %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2.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Veľká šestka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16 </a:t>
            </a:r>
            <a:r>
              <a:rPr lang="sk-SK" dirty="0">
                <a:solidFill>
                  <a:schemeClr val="bg1"/>
                </a:solidFill>
              </a:rPr>
              <a:t>hodnotení užívateľov, </a:t>
            </a:r>
            <a:r>
              <a:rPr lang="sk-SK" dirty="0" smtClean="0">
                <a:solidFill>
                  <a:schemeClr val="bg1"/>
                </a:solidFill>
              </a:rPr>
              <a:t>priemer </a:t>
            </a:r>
            <a:r>
              <a:rPr lang="sk-SK" dirty="0">
                <a:solidFill>
                  <a:schemeClr val="bg1"/>
                </a:solidFill>
              </a:rPr>
              <a:t>85.00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3.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Na hrane zajtrajška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151 </a:t>
            </a:r>
            <a:r>
              <a:rPr lang="sk-SK" dirty="0">
                <a:solidFill>
                  <a:schemeClr val="bg1"/>
                </a:solidFill>
              </a:rPr>
              <a:t>hodnotení užívateľov, priemer 84.77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4.</a:t>
            </a:r>
          </a:p>
          <a:p>
            <a:r>
              <a:rPr lang="sk-SK" dirty="0" err="1" smtClean="0">
                <a:solidFill>
                  <a:schemeClr val="bg1"/>
                </a:solidFill>
              </a:rPr>
              <a:t>Interstellar</a:t>
            </a:r>
            <a:r>
              <a:rPr lang="sk-SK" dirty="0" smtClean="0">
                <a:solidFill>
                  <a:schemeClr val="bg1"/>
                </a:solidFill>
              </a:rPr>
              <a:t>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102 </a:t>
            </a:r>
            <a:r>
              <a:rPr lang="sk-SK" dirty="0">
                <a:solidFill>
                  <a:schemeClr val="bg1"/>
                </a:solidFill>
              </a:rPr>
              <a:t>hodnotení užívateľov, priemer 84.17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5.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Strážcovia Galaxie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127 </a:t>
            </a:r>
            <a:r>
              <a:rPr lang="sk-SK" dirty="0">
                <a:solidFill>
                  <a:schemeClr val="bg1"/>
                </a:solidFill>
              </a:rPr>
              <a:t>hodnotení užívateľov, priemer 83.78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cs-CZ" dirty="0"/>
          </a:p>
        </p:txBody>
      </p:sp>
      <p:sp>
        <p:nvSpPr>
          <p:cNvPr id="27" name="BlokTextu 26"/>
          <p:cNvSpPr txBox="1"/>
          <p:nvPr/>
        </p:nvSpPr>
        <p:spPr>
          <a:xfrm>
            <a:off x="4788024" y="1700808"/>
            <a:ext cx="41044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6.</a:t>
            </a:r>
          </a:p>
          <a:p>
            <a:r>
              <a:rPr lang="sk-SK" dirty="0" err="1" smtClean="0">
                <a:solidFill>
                  <a:schemeClr val="bg1"/>
                </a:solidFill>
              </a:rPr>
              <a:t>Captain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America</a:t>
            </a:r>
            <a:r>
              <a:rPr lang="sk-SK" dirty="0" smtClean="0">
                <a:solidFill>
                  <a:schemeClr val="bg1"/>
                </a:solidFill>
              </a:rPr>
              <a:t>: Návrat prvého </a:t>
            </a:r>
            <a:r>
              <a:rPr lang="sk-SK" dirty="0" err="1" smtClean="0">
                <a:solidFill>
                  <a:schemeClr val="bg1"/>
                </a:solidFill>
              </a:rPr>
              <a:t>Avengera</a:t>
            </a:r>
            <a:r>
              <a:rPr lang="sk-SK" dirty="0" smtClean="0">
                <a:solidFill>
                  <a:schemeClr val="bg1"/>
                </a:solidFill>
              </a:rPr>
              <a:t>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136 </a:t>
            </a:r>
            <a:r>
              <a:rPr lang="sk-SK" dirty="0">
                <a:solidFill>
                  <a:schemeClr val="bg1"/>
                </a:solidFill>
              </a:rPr>
              <a:t>hodnotení užívateľov, priemer 81.99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7.</a:t>
            </a:r>
          </a:p>
          <a:p>
            <a:r>
              <a:rPr lang="sk-SK" dirty="0" err="1" smtClean="0">
                <a:solidFill>
                  <a:schemeClr val="bg1"/>
                </a:solidFill>
              </a:rPr>
              <a:t>Hunger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Games</a:t>
            </a:r>
            <a:r>
              <a:rPr lang="sk-SK" dirty="0" smtClean="0">
                <a:solidFill>
                  <a:schemeClr val="bg1"/>
                </a:solidFill>
              </a:rPr>
              <a:t>: Sila vzdoru - 1. časť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48 </a:t>
            </a:r>
            <a:r>
              <a:rPr lang="sk-SK" dirty="0">
                <a:solidFill>
                  <a:schemeClr val="bg1"/>
                </a:solidFill>
              </a:rPr>
              <a:t>hodnotení užívateľov, priemer 79.48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8.</a:t>
            </a:r>
          </a:p>
          <a:p>
            <a:r>
              <a:rPr lang="sk-SK" dirty="0" err="1" smtClean="0">
                <a:solidFill>
                  <a:schemeClr val="bg1"/>
                </a:solidFill>
              </a:rPr>
              <a:t>Predestination</a:t>
            </a:r>
            <a:r>
              <a:rPr lang="sk-SK" dirty="0" smtClean="0">
                <a:solidFill>
                  <a:schemeClr val="bg1"/>
                </a:solidFill>
              </a:rPr>
              <a:t>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15 </a:t>
            </a:r>
            <a:r>
              <a:rPr lang="sk-SK" dirty="0">
                <a:solidFill>
                  <a:schemeClr val="bg1"/>
                </a:solidFill>
              </a:rPr>
              <a:t>hodnotení užívateľov, priemer 78.00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9.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Úsvit planéty opíc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95 </a:t>
            </a:r>
            <a:r>
              <a:rPr lang="sk-SK" dirty="0">
                <a:solidFill>
                  <a:schemeClr val="bg1"/>
                </a:solidFill>
              </a:rPr>
              <a:t>hodnotení užívateľov, priemer 76.95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10.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Divergencia (2014)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127 </a:t>
            </a:r>
            <a:r>
              <a:rPr lang="sk-SK" dirty="0">
                <a:solidFill>
                  <a:schemeClr val="bg1"/>
                </a:solidFill>
              </a:rPr>
              <a:t>hodnotení užívateľov, priemer 73.90 </a:t>
            </a:r>
            <a:r>
              <a:rPr lang="sk-SK" dirty="0" smtClean="0">
                <a:solidFill>
                  <a:schemeClr val="bg1"/>
                </a:solidFill>
              </a:rPr>
              <a:t>%</a:t>
            </a:r>
          </a:p>
          <a:p>
            <a:endParaRPr lang="cs-CZ" dirty="0"/>
          </a:p>
        </p:txBody>
      </p:sp>
      <p:sp>
        <p:nvSpPr>
          <p:cNvPr id="28" name="BlokTextu 27"/>
          <p:cNvSpPr txBox="1"/>
          <p:nvPr/>
        </p:nvSpPr>
        <p:spPr>
          <a:xfrm>
            <a:off x="2771800" y="188640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>
                <a:solidFill>
                  <a:schemeClr val="bg1"/>
                </a:solidFill>
              </a:rPr>
              <a:t>Najlepšie sci-fi filmy roku 2014</a:t>
            </a:r>
            <a:endParaRPr lang="cs-CZ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3210" cy="6858000"/>
          </a:xfrm>
        </p:spPr>
      </p:pic>
      <p:sp>
        <p:nvSpPr>
          <p:cNvPr id="6" name="BlokTextu 5"/>
          <p:cNvSpPr txBox="1"/>
          <p:nvPr/>
        </p:nvSpPr>
        <p:spPr>
          <a:xfrm>
            <a:off x="899592" y="2492896"/>
            <a:ext cx="46805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-</a:t>
            </a:r>
            <a:r>
              <a:rPr lang="sk-SK" sz="3600" dirty="0" smtClean="0">
                <a:solidFill>
                  <a:schemeClr val="bg1"/>
                </a:solidFill>
              </a:rPr>
              <a:t>Priehľadný hliník</a:t>
            </a:r>
          </a:p>
          <a:p>
            <a:r>
              <a:rPr lang="sk-SK" sz="3600" dirty="0" smtClean="0">
                <a:solidFill>
                  <a:schemeClr val="bg1"/>
                </a:solidFill>
              </a:rPr>
              <a:t>-</a:t>
            </a:r>
            <a:r>
              <a:rPr lang="sk-SK" sz="3600" dirty="0" err="1" smtClean="0">
                <a:solidFill>
                  <a:schemeClr val="bg1"/>
                </a:solidFill>
              </a:rPr>
              <a:t>Paralizér</a:t>
            </a:r>
            <a:r>
              <a:rPr lang="sk-SK" sz="3600" dirty="0" smtClean="0">
                <a:solidFill>
                  <a:schemeClr val="bg1"/>
                </a:solidFill>
              </a:rPr>
              <a:t>, omračujúce </a:t>
            </a:r>
            <a:r>
              <a:rPr lang="sk-SK" sz="3600" dirty="0" smtClean="0">
                <a:solidFill>
                  <a:schemeClr val="bg1"/>
                </a:solidFill>
              </a:rPr>
              <a:t>zbrane,...</a:t>
            </a:r>
          </a:p>
          <a:p>
            <a:r>
              <a:rPr lang="sk-SK" sz="2400" dirty="0" smtClean="0">
                <a:solidFill>
                  <a:schemeClr val="bg1"/>
                </a:solidFill>
              </a:rPr>
              <a:t/>
            </a:r>
            <a:br>
              <a:rPr lang="sk-SK" sz="2400" dirty="0" smtClean="0">
                <a:solidFill>
                  <a:schemeClr val="bg1"/>
                </a:solidFill>
              </a:rPr>
            </a:br>
            <a:endParaRPr lang="sk-SK" sz="2400" dirty="0" smtClean="0">
              <a:solidFill>
                <a:schemeClr val="bg1"/>
              </a:solidFill>
            </a:endParaRPr>
          </a:p>
          <a:p>
            <a:endParaRPr lang="sk-SK" sz="2400" dirty="0" smtClean="0">
              <a:solidFill>
                <a:schemeClr val="bg1"/>
              </a:solidFill>
            </a:endParaRPr>
          </a:p>
          <a:p>
            <a:endParaRPr lang="cs-CZ" dirty="0"/>
          </a:p>
        </p:txBody>
      </p:sp>
      <p:sp>
        <p:nvSpPr>
          <p:cNvPr id="7" name="BlokTextu 6"/>
          <p:cNvSpPr txBox="1"/>
          <p:nvPr/>
        </p:nvSpPr>
        <p:spPr>
          <a:xfrm>
            <a:off x="251520" y="332656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dirty="0" smtClean="0">
                <a:solidFill>
                  <a:schemeClr val="bg1"/>
                </a:solidFill>
                <a:latin typeface="+mj-lt"/>
              </a:rPr>
              <a:t>Vynálezy, ktoré vznikli z filmu </a:t>
            </a:r>
            <a:r>
              <a:rPr lang="sk-SK" sz="4400" dirty="0" err="1" smtClean="0">
                <a:solidFill>
                  <a:schemeClr val="bg1"/>
                </a:solidFill>
                <a:latin typeface="+mj-lt"/>
              </a:rPr>
              <a:t>Startrek</a:t>
            </a:r>
            <a:endParaRPr lang="cs-CZ" sz="4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chemeClr val="bg1"/>
                </a:solidFill>
                <a:latin typeface="Linux Libertine"/>
              </a:rPr>
              <a:t>Isaac</a:t>
            </a:r>
            <a:r>
              <a:rPr lang="sk-SK" dirty="0" smtClean="0">
                <a:solidFill>
                  <a:schemeClr val="bg1"/>
                </a:solidFill>
                <a:latin typeface="Linux Libertine"/>
              </a:rPr>
              <a:t> </a:t>
            </a:r>
            <a:r>
              <a:rPr lang="sk-SK" dirty="0" err="1" smtClean="0">
                <a:solidFill>
                  <a:schemeClr val="bg1"/>
                </a:solidFill>
                <a:latin typeface="Linux Libertine"/>
              </a:rPr>
              <a:t>Asimov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67544" y="1556792"/>
            <a:ext cx="6120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Isaac </a:t>
            </a:r>
            <a:r>
              <a:rPr lang="cs-CZ" sz="2400" b="1" dirty="0" err="1" smtClean="0">
                <a:solidFill>
                  <a:schemeClr val="bg1"/>
                </a:solidFill>
              </a:rPr>
              <a:t>Asimov</a:t>
            </a:r>
            <a:r>
              <a:rPr lang="cs-CZ" sz="2400" dirty="0" smtClean="0">
                <a:solidFill>
                  <a:schemeClr val="bg1"/>
                </a:solidFill>
              </a:rPr>
              <a:t> (* 2.január 1920, </a:t>
            </a:r>
            <a:r>
              <a:rPr lang="cs-CZ" sz="2400" dirty="0" err="1" smtClean="0">
                <a:solidFill>
                  <a:schemeClr val="bg1"/>
                </a:solidFill>
              </a:rPr>
              <a:t>Smolensk</a:t>
            </a:r>
            <a:r>
              <a:rPr lang="cs-CZ" sz="2400" dirty="0" smtClean="0">
                <a:solidFill>
                  <a:schemeClr val="bg1"/>
                </a:solidFill>
              </a:rPr>
              <a:t> al. Petroviči, Rusko – † 6. apríl 1992, New York) bol </a:t>
            </a:r>
            <a:r>
              <a:rPr lang="cs-CZ" sz="2400" dirty="0" err="1" smtClean="0">
                <a:solidFill>
                  <a:schemeClr val="bg1"/>
                </a:solidFill>
              </a:rPr>
              <a:t>veľmi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úspešný</a:t>
            </a:r>
            <a:r>
              <a:rPr lang="cs-CZ" sz="2400" dirty="0" smtClean="0">
                <a:solidFill>
                  <a:schemeClr val="bg1"/>
                </a:solidFill>
              </a:rPr>
              <a:t> a </a:t>
            </a:r>
            <a:r>
              <a:rPr lang="cs-CZ" sz="2400" dirty="0" err="1" smtClean="0">
                <a:solidFill>
                  <a:schemeClr val="bg1"/>
                </a:solidFill>
              </a:rPr>
              <a:t>neobyčajne</a:t>
            </a:r>
            <a:r>
              <a:rPr lang="cs-CZ" sz="2400" dirty="0" smtClean="0">
                <a:solidFill>
                  <a:schemeClr val="bg1"/>
                </a:solidFill>
              </a:rPr>
              <a:t> plodný americký </a:t>
            </a:r>
            <a:r>
              <a:rPr lang="cs-CZ" sz="2400" dirty="0" err="1" smtClean="0">
                <a:solidFill>
                  <a:schemeClr val="bg1"/>
                </a:solidFill>
              </a:rPr>
              <a:t>spisovateľ</a:t>
            </a:r>
            <a:r>
              <a:rPr lang="cs-CZ" sz="2400" dirty="0" smtClean="0">
                <a:solidFill>
                  <a:schemeClr val="bg1"/>
                </a:solidFill>
              </a:rPr>
              <a:t> a biochemik známy </a:t>
            </a:r>
            <a:r>
              <a:rPr lang="cs-CZ" sz="2400" dirty="0" err="1" smtClean="0">
                <a:solidFill>
                  <a:schemeClr val="bg1"/>
                </a:solidFill>
              </a:rPr>
              <a:t>vďaka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svojim</a:t>
            </a:r>
            <a:r>
              <a:rPr lang="cs-CZ" sz="2400" dirty="0" smtClean="0">
                <a:solidFill>
                  <a:schemeClr val="bg1"/>
                </a:solidFill>
              </a:rPr>
              <a:t> sci-fi knihám a </a:t>
            </a:r>
            <a:r>
              <a:rPr lang="cs-CZ" sz="2400" dirty="0" err="1" smtClean="0">
                <a:solidFill>
                  <a:schemeClr val="bg1"/>
                </a:solidFill>
              </a:rPr>
              <a:t>populárno</a:t>
            </a:r>
            <a:r>
              <a:rPr lang="cs-CZ" sz="2400" dirty="0" smtClean="0">
                <a:solidFill>
                  <a:schemeClr val="bg1"/>
                </a:solidFill>
              </a:rPr>
              <a:t>-</a:t>
            </a:r>
            <a:r>
              <a:rPr lang="cs-CZ" sz="2400" dirty="0" err="1" smtClean="0">
                <a:solidFill>
                  <a:schemeClr val="bg1"/>
                </a:solidFill>
              </a:rPr>
              <a:t>vedeckým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prácam</a:t>
            </a:r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7" name="Obrázok 6" descr="640px-Isaac.Asimov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212976"/>
            <a:ext cx="214465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4481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67544" y="1556792"/>
            <a:ext cx="52565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https://www.youtube.com/watch?v=Y1WeBEdgjc0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4"/>
              </a:rPr>
              <a:t>https://www.youtube.com/watch?v=1PQ5B7JaJjw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6335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278</Words>
  <Application>Microsoft Office PowerPoint</Application>
  <PresentationFormat>Prezentácia na obrazovke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Sci-fi (Science fiction)</vt:lpstr>
      <vt:lpstr>Definícia</vt:lpstr>
      <vt:lpstr>História</vt:lpstr>
      <vt:lpstr>Filmy a Seriály</vt:lpstr>
      <vt:lpstr>Team Fortress 2</vt:lpstr>
      <vt:lpstr>Prezentácia programu PowerPoint</vt:lpstr>
      <vt:lpstr>Prezentácia programu PowerPoint</vt:lpstr>
      <vt:lpstr>Isaac Asimov</vt:lpstr>
      <vt:lpstr>Prezentácia programu PowerPoint</vt:lpstr>
      <vt:lpstr>Zdroje</vt:lpstr>
      <vt:lpstr>Ďakujeme za pozornosť.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Sci-fi (Science fiction)</dc:title>
  <dc:creator>AMD</dc:creator>
  <cp:lastModifiedBy>AMD</cp:lastModifiedBy>
  <cp:revision>35</cp:revision>
  <dcterms:created xsi:type="dcterms:W3CDTF">2015-01-25T14:16:21Z</dcterms:created>
  <dcterms:modified xsi:type="dcterms:W3CDTF">2015-01-27T21:51:44Z</dcterms:modified>
</cp:coreProperties>
</file>